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9" r:id="rId1"/>
  </p:sldMasterIdLst>
  <p:notesMasterIdLst>
    <p:notesMasterId r:id="rId28"/>
  </p:notesMasterIdLst>
  <p:handoutMasterIdLst>
    <p:handoutMasterId r:id="rId29"/>
  </p:handoutMasterIdLst>
  <p:sldIdLst>
    <p:sldId id="257" r:id="rId2"/>
    <p:sldId id="275" r:id="rId3"/>
    <p:sldId id="270" r:id="rId4"/>
    <p:sldId id="284" r:id="rId5"/>
    <p:sldId id="274" r:id="rId6"/>
    <p:sldId id="278" r:id="rId7"/>
    <p:sldId id="280" r:id="rId8"/>
    <p:sldId id="286" r:id="rId9"/>
    <p:sldId id="279" r:id="rId10"/>
    <p:sldId id="281" r:id="rId11"/>
    <p:sldId id="282" r:id="rId12"/>
    <p:sldId id="283" r:id="rId13"/>
    <p:sldId id="288" r:id="rId14"/>
    <p:sldId id="287" r:id="rId15"/>
    <p:sldId id="26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72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A9ADD"/>
    <a:srgbClr val="288FDD"/>
    <a:srgbClr val="53B2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678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8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6AA89-DFE8-854D-9E5C-BCBE7BAD6764}" type="datetimeFigureOut">
              <a:rPr lang="en-US" smtClean="0"/>
              <a:pPr/>
              <a:t>10/31/2014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AE152-87F7-0240-93DB-3B62A844A7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5844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6BEB9-0BD4-0D41-9EF6-8C380CA91159}" type="datetimeFigureOut">
              <a:rPr lang="en-US" smtClean="0"/>
              <a:pPr/>
              <a:t>10/31/2014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0879F-5E7D-E447-A7D3-CFFB4ADECE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3856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Achievements – make 2 slides</a:t>
            </a:r>
            <a:r>
              <a:rPr lang="en-US" baseline="0" dirty="0" smtClean="0"/>
              <a:t> with more images?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0879F-5E7D-E447-A7D3-CFFB4ADECEA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0765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0879F-5E7D-E447-A7D3-CFFB4ADECEA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6320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1376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FAB56A11-E32D-6C40-BF99-AF268850CBD8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0BD93318-0615-AB4F-8CF7-264C73CAABC9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C1119E14-FED2-234E-9B94-FA54ED87D529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7BBF2EF8-C2AA-AF44-BDAF-48B690241C1E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D061E176-31C2-8040-B2B6-5E3EC58448DF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5B436972-1309-7A4F-A36F-6A5143058360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EF677346-4935-0E40-B452-773E99016726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164FC6B6-1924-A04D-9A3C-44DEAAD156A5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FEFF1774-E336-334C-B81D-185B6ED38ACC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228D8B19-DA70-4A41-9019-1338443C167F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/>
          <a:lstStyle/>
          <a:p>
            <a:fld id="{DEFD0F88-19D8-5946-BEA1-05AE06C7579F}" type="datetime1">
              <a:rPr lang="en-CA" smtClean="0"/>
              <a:pPr/>
              <a:t>31/10/2014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458" y="6275668"/>
            <a:ext cx="755432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/>
          <a:lstStyle/>
          <a:p>
            <a:fld id="{0B99BBB8-ABF7-A843-B4BA-3BF5A9DAE6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226886"/>
            <a:ext cx="8042276" cy="74493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CA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082256"/>
            <a:ext cx="8042276" cy="4971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ovisequipments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OEPLL.in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275" y="1082257"/>
            <a:ext cx="8042276" cy="48127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900" dirty="0" smtClean="0"/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sz="900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i="1" dirty="0" err="1" smtClean="0"/>
              <a:t>Ovis</a:t>
            </a:r>
            <a:r>
              <a:rPr lang="en-US" b="1" i="1" dirty="0" smtClean="0"/>
              <a:t> </a:t>
            </a:r>
            <a:r>
              <a:rPr lang="en-US" b="1" i="1" dirty="0" err="1" smtClean="0"/>
              <a:t>Equipments</a:t>
            </a:r>
            <a:r>
              <a:rPr lang="en-US" b="1" i="1" dirty="0" smtClean="0"/>
              <a:t> Private Limited</a:t>
            </a:r>
            <a:r>
              <a:rPr lang="en-US" i="1" dirty="0" smtClean="0"/>
              <a:t>:</a:t>
            </a:r>
            <a:r>
              <a:rPr lang="en-US" b="1" i="1" dirty="0" smtClean="0"/>
              <a:t> </a:t>
            </a:r>
            <a:r>
              <a:rPr lang="en-US" i="1" dirty="0" smtClean="0"/>
              <a:t>ISO 9001 certified since 2006</a:t>
            </a:r>
            <a:endParaRPr lang="en-US" i="1" dirty="0"/>
          </a:p>
        </p:txBody>
      </p:sp>
      <p:pic>
        <p:nvPicPr>
          <p:cNvPr id="2" name="Picture 1" descr="oep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7205" y="2217194"/>
            <a:ext cx="7512866" cy="201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34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dirty="0" smtClean="0"/>
              <a:t>CUSTOMERS</a:t>
            </a:r>
            <a:endParaRPr lang="en-US" sz="6600" dirty="0"/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124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Industries Served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82256"/>
            <a:ext cx="8042276" cy="11702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OEPL products </a:t>
            </a:r>
            <a:r>
              <a:rPr lang="en-US" dirty="0"/>
              <a:t>have applications in major facilities in a range of industries. Across India </a:t>
            </a:r>
            <a:r>
              <a:rPr lang="en-US" dirty="0" smtClean="0"/>
              <a:t>and internationally, our </a:t>
            </a:r>
            <a:r>
              <a:rPr lang="en-US" dirty="0"/>
              <a:t>products can be found in the following business sectors</a:t>
            </a:r>
            <a:r>
              <a:rPr lang="en-US" dirty="0" smtClean="0"/>
              <a:t>:</a:t>
            </a:r>
            <a:endParaRPr lang="en-CA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9275" y="2372369"/>
            <a:ext cx="8042276" cy="2092881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Cement 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Steel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Mining and tunneling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Power plants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Shipyards and ports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Railways and related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Defence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Heavy industries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685800" lvl="1" indent="-336550" defTabSz="914400">
              <a:spcBef>
                <a:spcPts val="600"/>
              </a:spcBef>
              <a:buClr>
                <a:srgbClr val="2C7C9F">
                  <a:lumMod val="75000"/>
                </a:srgbClr>
              </a:buClr>
              <a:buSzPct val="110000"/>
              <a:buFont typeface="Wingdings 2" pitchFamily="18" charset="2"/>
              <a:buChar char=""/>
            </a:pPr>
            <a:r>
              <a:rPr lang="en-US" sz="2200" dirty="0">
                <a:solidFill>
                  <a:prstClr val="black">
                    <a:lumMod val="65000"/>
                    <a:lumOff val="35000"/>
                  </a:prstClr>
                </a:solidFill>
              </a:rPr>
              <a:t>Other </a:t>
            </a: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organizations</a:t>
            </a:r>
            <a:endParaRPr lang="en-CA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01675" y="4637446"/>
            <a:ext cx="8042276" cy="1170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dirty="0" smtClean="0"/>
              <a:t>Due to our collaborative approach of working with customers and our drive to innovate, the possibilities for applications extend beyond these industries.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xmlns="" val="324524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911" y="999692"/>
            <a:ext cx="4494451" cy="1583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Ultratech</a:t>
            </a:r>
            <a:r>
              <a:rPr lang="en-US" b="1" dirty="0" smtClean="0"/>
              <a:t> Cement Ltd.</a:t>
            </a:r>
          </a:p>
          <a:p>
            <a:pPr lvl="1"/>
            <a:r>
              <a:rPr lang="en-US" dirty="0" smtClean="0"/>
              <a:t>1200 </a:t>
            </a:r>
            <a:r>
              <a:rPr lang="en-US" dirty="0" err="1" smtClean="0"/>
              <a:t>hp</a:t>
            </a:r>
            <a:r>
              <a:rPr lang="en-US" dirty="0" smtClean="0"/>
              <a:t> 135 </a:t>
            </a:r>
            <a:r>
              <a:rPr lang="en-US" dirty="0" err="1" smtClean="0"/>
              <a:t>tonne</a:t>
            </a:r>
            <a:r>
              <a:rPr lang="en-US" dirty="0" smtClean="0"/>
              <a:t> Diesel Hydraulic Locomotive</a:t>
            </a:r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49275" y="2677321"/>
            <a:ext cx="2756907" cy="3308260"/>
            <a:chOff x="5919859" y="2691113"/>
            <a:chExt cx="2756907" cy="3308260"/>
          </a:xfrm>
        </p:grpSpPr>
        <p:pic>
          <p:nvPicPr>
            <p:cNvPr id="13" name="Picture 12" descr="10.2-18M-pane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9859" y="2691113"/>
              <a:ext cx="2756907" cy="1619683"/>
            </a:xfrm>
            <a:prstGeom prst="rect">
              <a:avLst/>
            </a:prstGeom>
          </p:spPr>
        </p:pic>
        <p:pic>
          <p:nvPicPr>
            <p:cNvPr id="14" name="Picture 13" descr="10.3-High-Spe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9859" y="4379690"/>
              <a:ext cx="2756907" cy="1619683"/>
            </a:xfrm>
            <a:prstGeom prst="rect">
              <a:avLst/>
            </a:prstGeom>
          </p:spPr>
        </p:pic>
      </p:grpSp>
      <p:sp>
        <p:nvSpPr>
          <p:cNvPr id="11" name="Content Placeholder 2"/>
          <p:cNvSpPr txBox="1">
            <a:spLocks/>
          </p:cNvSpPr>
          <p:nvPr/>
        </p:nvSpPr>
        <p:spPr>
          <a:xfrm>
            <a:off x="3548911" y="2677321"/>
            <a:ext cx="4494451" cy="158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M/s </a:t>
            </a:r>
            <a:r>
              <a:rPr lang="en-US" b="1" dirty="0" err="1"/>
              <a:t>Preshcon</a:t>
            </a:r>
            <a:r>
              <a:rPr lang="en-US" b="1" dirty="0"/>
              <a:t>, Singapore</a:t>
            </a:r>
          </a:p>
          <a:p>
            <a:pPr lvl="1"/>
            <a:r>
              <a:rPr lang="en-US" dirty="0"/>
              <a:t>18m Rail Panel Transfer </a:t>
            </a:r>
            <a:r>
              <a:rPr lang="en-US" dirty="0" smtClean="0"/>
              <a:t>Trolley	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48911" y="4365898"/>
            <a:ext cx="4843335" cy="158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M/s </a:t>
            </a:r>
            <a:r>
              <a:rPr lang="en-US" b="1" dirty="0" err="1" smtClean="0"/>
              <a:t>Konkan</a:t>
            </a:r>
            <a:r>
              <a:rPr lang="en-US" b="1" dirty="0" smtClean="0"/>
              <a:t> Railway Corporation Ltd.</a:t>
            </a:r>
            <a:endParaRPr lang="en-US" b="1" dirty="0"/>
          </a:p>
          <a:p>
            <a:pPr lvl="1"/>
            <a:r>
              <a:rPr lang="en-US" dirty="0"/>
              <a:t>High Speed Track Inspection/ Maintenance Vehicle</a:t>
            </a:r>
          </a:p>
        </p:txBody>
      </p:sp>
      <p:pic>
        <p:nvPicPr>
          <p:cNvPr id="4" name="Picture 3" descr="10.9-BigLoc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0125" y="971821"/>
            <a:ext cx="2743200" cy="16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64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00736"/>
            <a:ext cx="4494451" cy="1583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Ultratech</a:t>
            </a:r>
            <a:r>
              <a:rPr lang="en-US" b="1" dirty="0" smtClean="0"/>
              <a:t> Cement Ltd.</a:t>
            </a:r>
          </a:p>
          <a:p>
            <a:pPr lvl="1"/>
            <a:r>
              <a:rPr lang="en-US" dirty="0" smtClean="0"/>
              <a:t>800 </a:t>
            </a:r>
            <a:r>
              <a:rPr lang="en-US" dirty="0" err="1" smtClean="0"/>
              <a:t>hp</a:t>
            </a:r>
            <a:r>
              <a:rPr lang="en-US" dirty="0" smtClean="0"/>
              <a:t> 90 </a:t>
            </a:r>
            <a:r>
              <a:rPr lang="en-US" dirty="0" err="1" smtClean="0"/>
              <a:t>tonne</a:t>
            </a:r>
            <a:r>
              <a:rPr lang="en-US" dirty="0" smtClean="0"/>
              <a:t> Diesel Hydraulic Locomotive</a:t>
            </a:r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49275" y="2678365"/>
            <a:ext cx="4494451" cy="158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Myanmar </a:t>
            </a:r>
            <a:r>
              <a:rPr lang="en-US" b="1" dirty="0" smtClean="0"/>
              <a:t>Railways, Burma</a:t>
            </a:r>
            <a:endParaRPr lang="en-US" b="1" dirty="0"/>
          </a:p>
          <a:p>
            <a:pPr lvl="1"/>
            <a:r>
              <a:rPr lang="en-US" dirty="0"/>
              <a:t>Rail Gang Car</a:t>
            </a:r>
            <a:r>
              <a:rPr lang="en-US" dirty="0" smtClean="0"/>
              <a:t>	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549275" y="4366942"/>
            <a:ext cx="4843335" cy="158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Tube Products of India</a:t>
            </a:r>
            <a:endParaRPr lang="en-US" b="1" dirty="0"/>
          </a:p>
          <a:p>
            <a:pPr lvl="1"/>
            <a:r>
              <a:rPr lang="en-US" dirty="0" smtClean="0"/>
              <a:t>400 </a:t>
            </a:r>
            <a:r>
              <a:rPr lang="en-US" dirty="0" err="1" smtClean="0"/>
              <a:t>hp</a:t>
            </a:r>
            <a:r>
              <a:rPr lang="en-US" dirty="0" smtClean="0"/>
              <a:t> 45 </a:t>
            </a:r>
            <a:r>
              <a:rPr lang="en-US" dirty="0" err="1" smtClean="0"/>
              <a:t>tonne</a:t>
            </a:r>
            <a:r>
              <a:rPr lang="en-US" dirty="0" smtClean="0"/>
              <a:t> Diesel Hydrostatic Locomotive</a:t>
            </a:r>
            <a:endParaRPr lang="en-US" dirty="0"/>
          </a:p>
        </p:txBody>
      </p:sp>
      <p:pic>
        <p:nvPicPr>
          <p:cNvPr id="4" name="Picture 3" descr="Ultrate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5651" y="959121"/>
            <a:ext cx="2755900" cy="1619091"/>
          </a:xfrm>
          <a:prstGeom prst="rect">
            <a:avLst/>
          </a:prstGeom>
        </p:spPr>
      </p:pic>
      <p:pic>
        <p:nvPicPr>
          <p:cNvPr id="5" name="Picture 4" descr="TI-Indi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6189" y="4379642"/>
            <a:ext cx="2745362" cy="1612900"/>
          </a:xfrm>
          <a:prstGeom prst="rect">
            <a:avLst/>
          </a:prstGeom>
        </p:spPr>
      </p:pic>
      <p:pic>
        <p:nvPicPr>
          <p:cNvPr id="17" name="Picture 16" descr="10.1-Rail-Ga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8051" y="2678365"/>
            <a:ext cx="2743500" cy="16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15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Customers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8911" y="999692"/>
            <a:ext cx="4494451" cy="1583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Indian Railways</a:t>
            </a:r>
          </a:p>
          <a:p>
            <a:pPr lvl="1"/>
            <a:r>
              <a:rPr lang="en-US" dirty="0" smtClean="0"/>
              <a:t>BG Utility Vehicle	</a:t>
            </a:r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548911" y="2677321"/>
            <a:ext cx="4494451" cy="158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M/s </a:t>
            </a:r>
            <a:r>
              <a:rPr lang="en-US" b="1" dirty="0" smtClean="0"/>
              <a:t>Bharat Heavy Electricals Ltd.</a:t>
            </a:r>
            <a:endParaRPr lang="en-US" b="1" dirty="0"/>
          </a:p>
          <a:p>
            <a:pPr lvl="1"/>
            <a:r>
              <a:rPr lang="en-US" dirty="0" smtClean="0"/>
              <a:t>100-120 </a:t>
            </a:r>
            <a:r>
              <a:rPr lang="en-US" dirty="0" err="1" smtClean="0"/>
              <a:t>tonne</a:t>
            </a:r>
            <a:r>
              <a:rPr lang="en-US" dirty="0" smtClean="0"/>
              <a:t> 6 Axle Flat Wagon	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548911" y="4365898"/>
            <a:ext cx="4494451" cy="158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Sabah Railways, Malaysia</a:t>
            </a:r>
          </a:p>
          <a:p>
            <a:pPr lvl="1"/>
            <a:r>
              <a:rPr lang="en-US" dirty="0" smtClean="0"/>
              <a:t>MG Rail Bus</a:t>
            </a:r>
            <a:endParaRPr lang="en-US" dirty="0"/>
          </a:p>
        </p:txBody>
      </p:sp>
      <p:pic>
        <p:nvPicPr>
          <p:cNvPr id="4" name="Picture 3" descr="10.4-MG-Ra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275" y="4370688"/>
            <a:ext cx="2756430" cy="1619403"/>
          </a:xfrm>
          <a:prstGeom prst="rect">
            <a:avLst/>
          </a:prstGeom>
        </p:spPr>
      </p:pic>
      <p:pic>
        <p:nvPicPr>
          <p:cNvPr id="5" name="Picture 4" descr="10.5-100-120t-wag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682" y="2680345"/>
            <a:ext cx="2751760" cy="1616659"/>
          </a:xfrm>
          <a:prstGeom prst="rect">
            <a:avLst/>
          </a:prstGeom>
        </p:spPr>
      </p:pic>
      <p:pic>
        <p:nvPicPr>
          <p:cNvPr id="6" name="Picture 5" descr="10.6-BG-Utilit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682" y="999692"/>
            <a:ext cx="2751760" cy="161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052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dirty="0" smtClean="0"/>
              <a:t>PRODUCTS</a:t>
            </a:r>
            <a:endParaRPr lang="en-US" sz="6600" dirty="0"/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5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Shunting Locomotives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Track Gauge</a:t>
            </a:r>
          </a:p>
          <a:p>
            <a:pPr lvl="1"/>
            <a:r>
              <a:rPr lang="en-US" dirty="0"/>
              <a:t>Narrow (610 &amp; 762 mm)</a:t>
            </a:r>
          </a:p>
          <a:p>
            <a:pPr lvl="1"/>
            <a:r>
              <a:rPr lang="en-US" dirty="0"/>
              <a:t>Meter (1000 &amp; 1067 mm)</a:t>
            </a:r>
          </a:p>
          <a:p>
            <a:pPr lvl="1"/>
            <a:r>
              <a:rPr lang="en-US" dirty="0"/>
              <a:t>Standard (1435 mm)</a:t>
            </a:r>
          </a:p>
          <a:p>
            <a:pPr lvl="1"/>
            <a:r>
              <a:rPr lang="en-US" dirty="0"/>
              <a:t>Broad (1676 mm)</a:t>
            </a:r>
          </a:p>
          <a:p>
            <a:pPr marL="0" indent="0">
              <a:buNone/>
            </a:pPr>
            <a:r>
              <a:rPr lang="en-US" b="1" dirty="0"/>
              <a:t>Types</a:t>
            </a:r>
          </a:p>
          <a:p>
            <a:pPr lvl="1"/>
            <a:r>
              <a:rPr lang="en-US" dirty="0"/>
              <a:t>Diesel Mechanical</a:t>
            </a:r>
          </a:p>
          <a:p>
            <a:pPr lvl="1"/>
            <a:r>
              <a:rPr lang="en-US" dirty="0"/>
              <a:t>Diesel Hydraulic </a:t>
            </a:r>
          </a:p>
          <a:p>
            <a:pPr lvl="2"/>
            <a:r>
              <a:rPr lang="en-US" dirty="0"/>
              <a:t>Hydrostatic &amp; Hydrodynamic</a:t>
            </a:r>
          </a:p>
          <a:p>
            <a:pPr lvl="1"/>
            <a:r>
              <a:rPr lang="en-US" dirty="0"/>
              <a:t>Diesel Electric</a:t>
            </a:r>
          </a:p>
          <a:p>
            <a:pPr lvl="1"/>
            <a:r>
              <a:rPr lang="en-US" dirty="0"/>
              <a:t>Flame Proof Locomotives</a:t>
            </a:r>
          </a:p>
          <a:p>
            <a:pPr marL="0" indent="0">
              <a:buNone/>
            </a:pPr>
            <a:r>
              <a:rPr lang="en-US" b="1" dirty="0"/>
              <a:t>Capacities</a:t>
            </a:r>
          </a:p>
          <a:p>
            <a:pPr lvl="1"/>
            <a:r>
              <a:rPr lang="en-US" dirty="0"/>
              <a:t>50 – 1200 </a:t>
            </a:r>
            <a:r>
              <a:rPr lang="en-US" dirty="0" err="1"/>
              <a:t>hp</a:t>
            </a:r>
            <a:r>
              <a:rPr lang="en-US" dirty="0"/>
              <a:t> (Installed Power)</a:t>
            </a:r>
          </a:p>
          <a:p>
            <a:pPr lvl="1"/>
            <a:r>
              <a:rPr lang="en-US" dirty="0"/>
              <a:t>45 – 135 </a:t>
            </a:r>
            <a:r>
              <a:rPr lang="en-US" dirty="0" err="1"/>
              <a:t>tonne</a:t>
            </a:r>
            <a:r>
              <a:rPr lang="en-US" dirty="0"/>
              <a:t> (Adhesive Weight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25775" y="981211"/>
            <a:ext cx="2755488" cy="5012045"/>
            <a:chOff x="5925775" y="981211"/>
            <a:chExt cx="2755488" cy="5012045"/>
          </a:xfrm>
        </p:grpSpPr>
        <p:grpSp>
          <p:nvGrpSpPr>
            <p:cNvPr id="10" name="Group 9"/>
            <p:cNvGrpSpPr/>
            <p:nvPr/>
          </p:nvGrpSpPr>
          <p:grpSpPr>
            <a:xfrm>
              <a:off x="5930271" y="2691113"/>
              <a:ext cx="2750992" cy="3302143"/>
              <a:chOff x="5930271" y="2691113"/>
              <a:chExt cx="2750992" cy="3302143"/>
            </a:xfrm>
          </p:grpSpPr>
          <p:pic>
            <p:nvPicPr>
              <p:cNvPr id="8" name="Picture 7" descr="1.2-800hp135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30271" y="2691113"/>
                <a:ext cx="2746495" cy="1613566"/>
              </a:xfrm>
              <a:prstGeom prst="rect">
                <a:avLst/>
              </a:prstGeom>
            </p:spPr>
          </p:pic>
          <p:pic>
            <p:nvPicPr>
              <p:cNvPr id="9" name="Picture 8" descr="1.3-900hp135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5934768" y="4379690"/>
                <a:ext cx="2746495" cy="1613566"/>
              </a:xfrm>
              <a:prstGeom prst="rect">
                <a:avLst/>
              </a:prstGeom>
            </p:spPr>
          </p:pic>
        </p:grpSp>
        <p:pic>
          <p:nvPicPr>
            <p:cNvPr id="4" name="Picture 3" descr="1.4-shunting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5775" y="981211"/>
              <a:ext cx="2750991" cy="1616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84522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Battery Locomotives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Track Gauge</a:t>
            </a:r>
          </a:p>
          <a:p>
            <a:pPr lvl="1"/>
            <a:r>
              <a:rPr lang="en-US" sz="2000" dirty="0"/>
              <a:t>Narrow (610 &amp; 762 mm)</a:t>
            </a:r>
          </a:p>
          <a:p>
            <a:pPr lvl="1"/>
            <a:r>
              <a:rPr lang="en-US" sz="2000" dirty="0"/>
              <a:t>Meter (1000 &amp; 1067 mm)</a:t>
            </a:r>
          </a:p>
          <a:p>
            <a:pPr marL="0" indent="0">
              <a:buNone/>
            </a:pPr>
            <a:r>
              <a:rPr lang="en-US" sz="2000" b="1" dirty="0" smtClean="0"/>
              <a:t>Capacity</a:t>
            </a:r>
            <a:endParaRPr lang="en-US" sz="2000" b="1" dirty="0"/>
          </a:p>
          <a:p>
            <a:pPr lvl="1"/>
            <a:r>
              <a:rPr lang="en-US" sz="2000" dirty="0" smtClean="0"/>
              <a:t>2 – 30 </a:t>
            </a:r>
            <a:r>
              <a:rPr lang="en-US" sz="2000" dirty="0" err="1" smtClean="0"/>
              <a:t>tonne</a:t>
            </a:r>
            <a:r>
              <a:rPr lang="en-US" sz="2000" dirty="0" smtClean="0"/>
              <a:t> </a:t>
            </a:r>
            <a:r>
              <a:rPr lang="en-US" sz="2000" dirty="0"/>
              <a:t>(Adhesive Weight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b="1" dirty="0" smtClean="0"/>
              <a:t>Motor Speed Variation</a:t>
            </a:r>
          </a:p>
          <a:p>
            <a:pPr lvl="1"/>
            <a:r>
              <a:rPr lang="en-US" sz="2000" dirty="0" smtClean="0"/>
              <a:t>Resistance Control</a:t>
            </a:r>
          </a:p>
          <a:p>
            <a:pPr lvl="1"/>
            <a:r>
              <a:rPr lang="en-US" sz="2000" dirty="0" smtClean="0"/>
              <a:t>MOSFET Control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18291" y="976815"/>
            <a:ext cx="2758475" cy="5021720"/>
            <a:chOff x="5918291" y="976815"/>
            <a:chExt cx="2758475" cy="5021720"/>
          </a:xfrm>
        </p:grpSpPr>
        <p:pic>
          <p:nvPicPr>
            <p:cNvPr id="11" name="Picture 10" descr="2.2-5tonn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8291" y="976815"/>
              <a:ext cx="2758475" cy="1620604"/>
            </a:xfrm>
            <a:prstGeom prst="rect">
              <a:avLst/>
            </a:prstGeom>
          </p:spPr>
        </p:pic>
        <p:pic>
          <p:nvPicPr>
            <p:cNvPr id="12" name="Picture 11" descr="2.1-3tonn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8291" y="2684996"/>
              <a:ext cx="2756907" cy="1619683"/>
            </a:xfrm>
            <a:prstGeom prst="rect">
              <a:avLst/>
            </a:prstGeom>
          </p:spPr>
        </p:pic>
        <p:pic>
          <p:nvPicPr>
            <p:cNvPr id="13" name="Picture 12" descr="2.3-8tonn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18291" y="4379690"/>
              <a:ext cx="2755480" cy="1618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56337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Transfer 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Track Gauge</a:t>
            </a:r>
          </a:p>
          <a:p>
            <a:pPr lvl="1"/>
            <a:r>
              <a:rPr lang="en-US" sz="2000" dirty="0"/>
              <a:t>Narrow (610 &amp; 762 mm)</a:t>
            </a:r>
          </a:p>
          <a:p>
            <a:pPr lvl="1"/>
            <a:r>
              <a:rPr lang="en-US" sz="2000" dirty="0"/>
              <a:t>Meter (1000 &amp; 1067 mm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Broad (1676 mm)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Capacity</a:t>
            </a:r>
            <a:endParaRPr lang="en-US" sz="2000" b="1" dirty="0"/>
          </a:p>
          <a:p>
            <a:pPr lvl="1"/>
            <a:r>
              <a:rPr lang="en-US" sz="2000" dirty="0"/>
              <a:t>5</a:t>
            </a:r>
            <a:r>
              <a:rPr lang="en-US" sz="2000" dirty="0" smtClean="0"/>
              <a:t> – 350 </a:t>
            </a:r>
            <a:r>
              <a:rPr lang="en-US" sz="2000" dirty="0" err="1" smtClean="0"/>
              <a:t>tonne</a:t>
            </a:r>
            <a:r>
              <a:rPr lang="en-US" sz="2000" dirty="0" smtClean="0"/>
              <a:t> (Carrying Capacity)</a:t>
            </a:r>
          </a:p>
          <a:p>
            <a:pPr marL="0" indent="0">
              <a:buNone/>
            </a:pPr>
            <a:r>
              <a:rPr lang="en-US" sz="2000" b="1" dirty="0" smtClean="0"/>
              <a:t>Power</a:t>
            </a:r>
          </a:p>
          <a:p>
            <a:pPr lvl="1"/>
            <a:r>
              <a:rPr lang="en-US" sz="2000" dirty="0" smtClean="0"/>
              <a:t>AC/DC</a:t>
            </a:r>
          </a:p>
          <a:p>
            <a:pPr lvl="1"/>
            <a:r>
              <a:rPr lang="en-US" sz="2000" dirty="0" smtClean="0"/>
              <a:t>Diesel Operated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24365" y="974178"/>
            <a:ext cx="2762973" cy="5018246"/>
            <a:chOff x="5924365" y="974178"/>
            <a:chExt cx="2762973" cy="5018246"/>
          </a:xfrm>
        </p:grpSpPr>
        <p:pic>
          <p:nvPicPr>
            <p:cNvPr id="11" name="Picture 10" descr="4.1-20t-Self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4365" y="974178"/>
              <a:ext cx="2762964" cy="1623241"/>
            </a:xfrm>
            <a:prstGeom prst="rect">
              <a:avLst/>
            </a:prstGeom>
          </p:spPr>
        </p:pic>
        <p:pic>
          <p:nvPicPr>
            <p:cNvPr id="12" name="Picture 11" descr="4.2-100t-transfer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42251" y="2691113"/>
              <a:ext cx="2745078" cy="1612734"/>
            </a:xfrm>
            <a:prstGeom prst="rect">
              <a:avLst/>
            </a:prstGeom>
          </p:spPr>
        </p:pic>
        <p:pic>
          <p:nvPicPr>
            <p:cNvPr id="13" name="Picture 12" descr="4.3-railpanel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42259" y="4379690"/>
              <a:ext cx="2745079" cy="16127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7732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Special Purpose Railway Wagons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Track Gauge</a:t>
            </a:r>
          </a:p>
          <a:p>
            <a:pPr lvl="1"/>
            <a:r>
              <a:rPr lang="en-US" sz="2000" dirty="0"/>
              <a:t>Narrow (610 &amp; 762 mm)</a:t>
            </a:r>
          </a:p>
          <a:p>
            <a:pPr lvl="1"/>
            <a:r>
              <a:rPr lang="en-US" sz="2000" dirty="0"/>
              <a:t>Meter (1000 &amp; 1067 mm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r>
              <a:rPr lang="en-US" sz="2000" b="1" dirty="0" smtClean="0"/>
              <a:t>Capacity</a:t>
            </a:r>
            <a:endParaRPr lang="en-US" sz="2000" b="1" dirty="0"/>
          </a:p>
          <a:p>
            <a:pPr lvl="1"/>
            <a:r>
              <a:rPr lang="en-US" sz="2000" dirty="0" smtClean="0"/>
              <a:t>2.5 – 8 </a:t>
            </a:r>
            <a:r>
              <a:rPr lang="en-US" sz="2000" dirty="0" err="1" smtClean="0"/>
              <a:t>tonne</a:t>
            </a:r>
            <a:r>
              <a:rPr lang="en-US" sz="2000" dirty="0" smtClean="0"/>
              <a:t> (Carrying Capacity)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pic>
        <p:nvPicPr>
          <p:cNvPr id="11" name="Picture 10" descr="4.1-Gra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7763" y="1303839"/>
            <a:ext cx="2743500" cy="16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865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82257"/>
            <a:ext cx="8042276" cy="4097821"/>
          </a:xfrm>
        </p:spPr>
        <p:txBody>
          <a:bodyPr numCol="2"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Company Profile</a:t>
            </a:r>
          </a:p>
          <a:p>
            <a:pPr lvl="1"/>
            <a:r>
              <a:rPr lang="en-US" dirty="0" smtClean="0"/>
              <a:t>Introduction</a:t>
            </a:r>
          </a:p>
          <a:p>
            <a:pPr lvl="1"/>
            <a:r>
              <a:rPr lang="en-US" dirty="0" smtClean="0"/>
              <a:t>Vision and Mission</a:t>
            </a:r>
          </a:p>
          <a:p>
            <a:pPr lvl="1"/>
            <a:r>
              <a:rPr lang="en-US" dirty="0" smtClean="0"/>
              <a:t>History</a:t>
            </a:r>
          </a:p>
          <a:p>
            <a:pPr lvl="1"/>
            <a:r>
              <a:rPr lang="en-US" dirty="0" smtClean="0"/>
              <a:t>Achievements</a:t>
            </a:r>
          </a:p>
          <a:p>
            <a:pPr lvl="1"/>
            <a:r>
              <a:rPr lang="en-US" dirty="0" smtClean="0"/>
              <a:t>Processes and Operations</a:t>
            </a:r>
          </a:p>
          <a:p>
            <a:pPr lvl="1"/>
            <a:r>
              <a:rPr lang="en-US" dirty="0" smtClean="0"/>
              <a:t>Today and Tomorrow</a:t>
            </a:r>
          </a:p>
          <a:p>
            <a:pPr marL="0" indent="0">
              <a:buNone/>
            </a:pPr>
            <a:r>
              <a:rPr lang="en-US" b="1" dirty="0"/>
              <a:t>Customers</a:t>
            </a:r>
          </a:p>
          <a:p>
            <a:pPr lvl="1"/>
            <a:r>
              <a:rPr lang="en-US" dirty="0"/>
              <a:t>Industries Served</a:t>
            </a:r>
          </a:p>
          <a:p>
            <a:pPr lvl="1"/>
            <a:r>
              <a:rPr lang="en-US" dirty="0"/>
              <a:t>Sample </a:t>
            </a:r>
            <a:r>
              <a:rPr lang="en-US" dirty="0" smtClean="0"/>
              <a:t>Customers</a:t>
            </a:r>
          </a:p>
          <a:p>
            <a:pPr marL="349250" lvl="1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Products</a:t>
            </a:r>
          </a:p>
          <a:p>
            <a:pPr lvl="1"/>
            <a:r>
              <a:rPr lang="en-US" dirty="0" smtClean="0"/>
              <a:t>Shunting Locomotives</a:t>
            </a:r>
          </a:p>
          <a:p>
            <a:pPr lvl="1"/>
            <a:r>
              <a:rPr lang="en-US" dirty="0" smtClean="0"/>
              <a:t>Battery Locomotives</a:t>
            </a:r>
          </a:p>
          <a:p>
            <a:pPr lvl="1"/>
            <a:r>
              <a:rPr lang="en-US" dirty="0" smtClean="0"/>
              <a:t>Transfer Cars</a:t>
            </a:r>
          </a:p>
          <a:p>
            <a:pPr lvl="1"/>
            <a:r>
              <a:rPr lang="en-US" dirty="0" smtClean="0"/>
              <a:t>Special Purpose Railway Wagons </a:t>
            </a:r>
          </a:p>
          <a:p>
            <a:pPr lvl="1"/>
            <a:r>
              <a:rPr lang="en-US" dirty="0" smtClean="0"/>
              <a:t>Wagon/Locomotive </a:t>
            </a:r>
            <a:r>
              <a:rPr lang="en-US" dirty="0" err="1" smtClean="0"/>
              <a:t>Traversors</a:t>
            </a:r>
            <a:endParaRPr lang="en-US" dirty="0" smtClean="0"/>
          </a:p>
          <a:p>
            <a:pPr lvl="1"/>
            <a:r>
              <a:rPr lang="en-US" dirty="0" smtClean="0"/>
              <a:t>High Speed Track Inspection Cars</a:t>
            </a:r>
          </a:p>
          <a:p>
            <a:pPr lvl="1"/>
            <a:r>
              <a:rPr lang="en-US" dirty="0" smtClean="0"/>
              <a:t>Amusement Park Joy Trains</a:t>
            </a:r>
          </a:p>
          <a:p>
            <a:pPr lvl="1"/>
            <a:r>
              <a:rPr lang="en-US" dirty="0" err="1" smtClean="0"/>
              <a:t>Railbuses</a:t>
            </a:r>
            <a:endParaRPr lang="en-US" dirty="0" smtClean="0"/>
          </a:p>
          <a:p>
            <a:pPr lvl="1"/>
            <a:r>
              <a:rPr lang="en-US" dirty="0" smtClean="0"/>
              <a:t>Custom Built Equipment</a:t>
            </a:r>
          </a:p>
          <a:p>
            <a:pPr marL="0" indent="0">
              <a:buNone/>
            </a:pPr>
            <a:r>
              <a:rPr lang="en-US" b="1" dirty="0" smtClean="0"/>
              <a:t>Contact Us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93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Wagon/Locomotive </a:t>
            </a:r>
            <a:r>
              <a:rPr lang="en-US" dirty="0" err="1" smtClean="0"/>
              <a:t>Traversors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Track Gauge</a:t>
            </a:r>
          </a:p>
          <a:p>
            <a:pPr lvl="1"/>
            <a:r>
              <a:rPr lang="en-US" sz="2000" dirty="0"/>
              <a:t>Narrow (610 &amp; 762 mm)</a:t>
            </a:r>
          </a:p>
          <a:p>
            <a:pPr lvl="1"/>
            <a:r>
              <a:rPr lang="en-US" sz="2000" dirty="0"/>
              <a:t>Meter (1000 &amp; 1067 mm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Broad (1676 mm)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Capacity</a:t>
            </a:r>
            <a:endParaRPr lang="en-US" sz="2000" b="1" dirty="0"/>
          </a:p>
          <a:p>
            <a:pPr lvl="1"/>
            <a:r>
              <a:rPr lang="en-US" sz="2000" dirty="0" smtClean="0"/>
              <a:t>40 – 250 </a:t>
            </a:r>
            <a:r>
              <a:rPr lang="en-US" sz="2000" dirty="0" err="1" smtClean="0"/>
              <a:t>tonne</a:t>
            </a:r>
            <a:r>
              <a:rPr lang="en-US" sz="2000" dirty="0" smtClean="0"/>
              <a:t> (Carrying Capacity)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9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High Speed Track Inspection Cars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Track Gauge</a:t>
            </a:r>
          </a:p>
          <a:p>
            <a:pPr lvl="1"/>
            <a:r>
              <a:rPr lang="en-US" sz="2000" dirty="0"/>
              <a:t>Meter (1000 &amp; 1067 mm)</a:t>
            </a:r>
          </a:p>
          <a:p>
            <a:pPr lvl="1"/>
            <a:r>
              <a:rPr lang="en-US" sz="2000" dirty="0"/>
              <a:t>Standard (1435 mm)</a:t>
            </a:r>
          </a:p>
          <a:p>
            <a:pPr lvl="1"/>
            <a:r>
              <a:rPr lang="en-US" sz="2000" dirty="0"/>
              <a:t>Broad (1676 mm)</a:t>
            </a:r>
          </a:p>
          <a:p>
            <a:pPr marL="0" indent="0">
              <a:buNone/>
            </a:pPr>
            <a:r>
              <a:rPr lang="en-US" sz="2000" b="1" dirty="0" smtClean="0"/>
              <a:t>Speed</a:t>
            </a:r>
            <a:endParaRPr lang="en-US" sz="2000" b="1" dirty="0"/>
          </a:p>
          <a:p>
            <a:pPr lvl="1"/>
            <a:r>
              <a:rPr lang="en-US" sz="2000" dirty="0" smtClean="0"/>
              <a:t>Up to 70 </a:t>
            </a:r>
            <a:r>
              <a:rPr lang="en-US" sz="2000" dirty="0" err="1" smtClean="0"/>
              <a:t>kmph</a:t>
            </a:r>
            <a:endParaRPr lang="en-US" sz="2000" dirty="0" smtClean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921286" y="978574"/>
            <a:ext cx="2755480" cy="5019961"/>
            <a:chOff x="5921286" y="978574"/>
            <a:chExt cx="2755480" cy="5019961"/>
          </a:xfrm>
        </p:grpSpPr>
        <p:pic>
          <p:nvPicPr>
            <p:cNvPr id="11" name="Picture 10" descr="6.1-OH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1286" y="978574"/>
              <a:ext cx="2755480" cy="1618845"/>
            </a:xfrm>
            <a:prstGeom prst="rect">
              <a:avLst/>
            </a:prstGeom>
          </p:spPr>
        </p:pic>
        <p:pic>
          <p:nvPicPr>
            <p:cNvPr id="12" name="Picture 11" descr="6.2-RailGang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1286" y="2691113"/>
              <a:ext cx="2755480" cy="1618845"/>
            </a:xfrm>
            <a:prstGeom prst="rect">
              <a:avLst/>
            </a:prstGeom>
          </p:spPr>
        </p:pic>
        <p:pic>
          <p:nvPicPr>
            <p:cNvPr id="13" name="Picture 12" descr="6.3-Utility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21286" y="4379690"/>
              <a:ext cx="2755480" cy="1618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317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Amusement Park Joy Trains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3763650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Variable as per customer specifications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BBB8-ABF7-A843-B4BA-3BF5A9DAE6A9}" type="slidenum">
              <a:rPr lang="en-US" b="1" smtClean="0"/>
              <a:pPr/>
              <a:t>22</a:t>
            </a:fld>
            <a:endParaRPr lang="en-US" b="1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pic>
        <p:nvPicPr>
          <p:cNvPr id="11" name="Picture 10" descr="7.1-Amusemen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0271" y="1291857"/>
            <a:ext cx="2743500" cy="16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390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err="1" smtClean="0"/>
              <a:t>Railbuses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8042276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Track Gauge</a:t>
            </a:r>
          </a:p>
          <a:p>
            <a:pPr lvl="1"/>
            <a:r>
              <a:rPr lang="en-US" sz="2000" dirty="0" smtClean="0"/>
              <a:t>Meter (1000 &amp; 1067 mm)</a:t>
            </a:r>
            <a:endParaRPr lang="en-US" sz="2000" dirty="0"/>
          </a:p>
          <a:p>
            <a:pPr lvl="1"/>
            <a:r>
              <a:rPr lang="en-US" sz="2000" dirty="0" smtClean="0"/>
              <a:t>Standard (1435 mm)</a:t>
            </a:r>
          </a:p>
          <a:p>
            <a:pPr lvl="1"/>
            <a:r>
              <a:rPr lang="en-US" sz="2000" dirty="0" smtClean="0"/>
              <a:t>Broad (1676 mm)</a:t>
            </a:r>
            <a:endParaRPr lang="en-US" sz="2000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pic>
        <p:nvPicPr>
          <p:cNvPr id="12" name="Picture 11" descr="8.1-Diese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0271" y="1289695"/>
            <a:ext cx="2755480" cy="16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598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36276"/>
            <a:ext cx="8042276" cy="744935"/>
          </a:xfrm>
        </p:spPr>
        <p:txBody>
          <a:bodyPr/>
          <a:lstStyle/>
          <a:p>
            <a:r>
              <a:rPr lang="en-US" dirty="0" smtClean="0"/>
              <a:t>Custom Built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091646"/>
            <a:ext cx="3320377" cy="4971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Variable as per customer specifications</a:t>
            </a:r>
            <a:endParaRPr lang="en-US" sz="2000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pic>
        <p:nvPicPr>
          <p:cNvPr id="12" name="Picture 11" descr="9.1-troll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0271" y="1279875"/>
            <a:ext cx="2755480" cy="16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58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dirty="0" smtClean="0"/>
              <a:t>CONTACT US</a:t>
            </a:r>
            <a:endParaRPr lang="en-US" sz="6600" dirty="0"/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65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2040789"/>
            <a:ext cx="8042276" cy="3267812"/>
          </a:xfrm>
        </p:spPr>
        <p:txBody>
          <a:bodyPr numCol="2">
            <a:normAutofit/>
          </a:bodyPr>
          <a:lstStyle/>
          <a:p>
            <a:pPr marL="0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b="1" dirty="0"/>
              <a:t>Email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>
                <a:hlinkClick r:id="rId3"/>
              </a:rPr>
              <a:t>ovisequipments@gmail.com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1" dirty="0" smtClean="0"/>
              <a:t>Mailing 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Shed No: 43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IDA Phase II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err="1" smtClean="0"/>
              <a:t>Cherlapally</a:t>
            </a:r>
            <a:r>
              <a:rPr lang="en-US" dirty="0"/>
              <a:t>	</a:t>
            </a:r>
            <a:endParaRPr lang="en-US" dirty="0" smtClean="0"/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Hyderabad, 500 051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India</a:t>
            </a:r>
          </a:p>
          <a:p>
            <a:pPr marL="0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b="1" dirty="0" smtClean="0"/>
              <a:t>Telephone                                   </a:t>
            </a:r>
            <a:endParaRPr lang="en-US" b="1" dirty="0"/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+91 40 27263461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+91 40 27260933</a:t>
            </a:r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+91 40 27263482</a:t>
            </a:r>
          </a:p>
          <a:p>
            <a:pPr marL="0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b="1" dirty="0" smtClean="0"/>
              <a:t>Fax</a:t>
            </a:r>
            <a:endParaRPr lang="en-US" b="1" dirty="0" smtClean="0"/>
          </a:p>
          <a:p>
            <a:pPr marL="349250" lvl="1" indent="0" eaLnBrk="0" hangingPunct="0">
              <a:lnSpc>
                <a:spcPct val="80000"/>
              </a:lnSpc>
              <a:spcBef>
                <a:spcPct val="50000"/>
              </a:spcBef>
              <a:buNone/>
              <a:defRPr/>
            </a:pPr>
            <a:r>
              <a:rPr lang="en-US" dirty="0" smtClean="0"/>
              <a:t>+91 40 27263462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11716" y="5499578"/>
            <a:ext cx="3875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</a:pPr>
            <a:r>
              <a:rPr lang="en-US" sz="2200" b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Visit us online at: </a:t>
            </a: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www.OEPL.in</a:t>
            </a: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  </a:t>
            </a: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7" name="Picture 6" descr="OPEL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9275" y="1083563"/>
            <a:ext cx="8042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</a:pPr>
            <a:r>
              <a:rPr lang="en-US" sz="22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We would be happy to answer any queries you might have. Please contact us by any of the means below.</a:t>
            </a:r>
            <a:endParaRPr lang="en-US" sz="22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endParaRPr lang="en-US" b="1" i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dirty="0" smtClean="0"/>
              <a:t>COMPANY PROFILE</a:t>
            </a:r>
            <a:endParaRPr lang="en-US" sz="6600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04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ncorporated over 25 years ago, the founders of OEPL </a:t>
            </a:r>
            <a:r>
              <a:rPr lang="en-US" b="1" dirty="0" smtClean="0"/>
              <a:t>aspired</a:t>
            </a:r>
            <a:r>
              <a:rPr lang="en-US" dirty="0" smtClean="0"/>
              <a:t> to create a company that would be at the forefront of rail based products and services in India.</a:t>
            </a:r>
          </a:p>
          <a:p>
            <a:pPr marL="0" indent="0">
              <a:buNone/>
            </a:pPr>
            <a:r>
              <a:rPr lang="en-US" dirty="0" smtClean="0"/>
              <a:t>Their </a:t>
            </a:r>
            <a:r>
              <a:rPr lang="en-US" b="1" dirty="0" smtClean="0"/>
              <a:t>innovative</a:t>
            </a:r>
            <a:r>
              <a:rPr lang="en-US" dirty="0" smtClean="0"/>
              <a:t> approach to do so was to work collaboratively with customers to meet their specific needs to push themselves to provide the most reliable, effective, and original solutions possible.</a:t>
            </a:r>
          </a:p>
          <a:p>
            <a:pPr marL="0" indent="0">
              <a:buNone/>
            </a:pPr>
            <a:r>
              <a:rPr lang="en-US" dirty="0" smtClean="0"/>
              <a:t>This commitment to quality and their community has allowed for many</a:t>
            </a:r>
            <a:r>
              <a:rPr lang="en-US" b="1" dirty="0" smtClean="0"/>
              <a:t> achievements</a:t>
            </a:r>
            <a:r>
              <a:rPr lang="en-US" dirty="0" smtClean="0"/>
              <a:t>, including: </a:t>
            </a:r>
          </a:p>
          <a:p>
            <a:pPr lvl="1"/>
            <a:r>
              <a:rPr lang="en-US" dirty="0" smtClean="0"/>
              <a:t>Being the only ISO 9001 certified private rail company in India </a:t>
            </a:r>
          </a:p>
          <a:p>
            <a:pPr lvl="1"/>
            <a:r>
              <a:rPr lang="en-US" dirty="0" smtClean="0"/>
              <a:t>Having an international presence</a:t>
            </a:r>
          </a:p>
          <a:p>
            <a:pPr lvl="1"/>
            <a:r>
              <a:rPr lang="en-US" dirty="0" smtClean="0"/>
              <a:t>Numerous ‘First in India’ accomplishments (highlighted later)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58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 and 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Vision</a:t>
            </a:r>
          </a:p>
          <a:p>
            <a:pPr lvl="1"/>
            <a:r>
              <a:rPr lang="en-US" dirty="0" smtClean="0"/>
              <a:t>To </a:t>
            </a:r>
            <a:r>
              <a:rPr lang="en-CA" dirty="0"/>
              <a:t>be a market leader in the design &amp; manufacture of rail based material handling systems and customised </a:t>
            </a:r>
            <a:r>
              <a:rPr lang="en-CA" dirty="0" err="1"/>
              <a:t>equipments</a:t>
            </a:r>
            <a:r>
              <a:rPr lang="en-CA" dirty="0"/>
              <a:t> through appropriate technology </a:t>
            </a:r>
          </a:p>
          <a:p>
            <a:pPr marL="0" indent="0">
              <a:buNone/>
            </a:pPr>
            <a:r>
              <a:rPr lang="en-US" b="1" dirty="0" smtClean="0"/>
              <a:t>Mission</a:t>
            </a:r>
          </a:p>
          <a:p>
            <a:pPr lvl="1"/>
            <a:r>
              <a:rPr lang="en-US" dirty="0"/>
              <a:t>To achieve this vision, our mission is to perform as ‘</a:t>
            </a:r>
            <a:r>
              <a:rPr lang="en-CA" dirty="0"/>
              <a:t>manufacturers of </a:t>
            </a:r>
            <a:r>
              <a:rPr lang="en-CA" dirty="0" err="1"/>
              <a:t>equipments</a:t>
            </a:r>
            <a:r>
              <a:rPr lang="en-CA" dirty="0"/>
              <a:t> on sound &amp; optimum design platform based on customers’ needs and quality expectation ensuring promised delivery and performance leading to permanent customer delight.’</a:t>
            </a:r>
          </a:p>
          <a:p>
            <a:endParaRPr lang="en-US" dirty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02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buNone/>
            </a:pPr>
            <a:r>
              <a:rPr lang="en-US" dirty="0"/>
              <a:t>I</a:t>
            </a:r>
            <a:r>
              <a:rPr lang="en-US" dirty="0" smtClean="0"/>
              <a:t>ncorporated in 1987 by a team of technocrats in Hyderabad, India.</a:t>
            </a:r>
          </a:p>
          <a:p>
            <a:pPr lvl="1"/>
            <a:r>
              <a:rPr lang="en-US" dirty="0" smtClean="0"/>
              <a:t>Founders: Mr. </a:t>
            </a:r>
            <a:r>
              <a:rPr lang="en-US" dirty="0"/>
              <a:t>UJ </a:t>
            </a:r>
            <a:r>
              <a:rPr lang="en-US" dirty="0" err="1"/>
              <a:t>Dhanapaul</a:t>
            </a:r>
            <a:r>
              <a:rPr lang="en-US" dirty="0"/>
              <a:t>, </a:t>
            </a:r>
            <a:r>
              <a:rPr lang="en-US" dirty="0" smtClean="0"/>
              <a:t>Mr. R </a:t>
            </a:r>
            <a:r>
              <a:rPr lang="en-US" dirty="0" err="1"/>
              <a:t>Muralidharan</a:t>
            </a:r>
            <a:r>
              <a:rPr lang="en-US" dirty="0"/>
              <a:t>, </a:t>
            </a:r>
            <a:r>
              <a:rPr lang="en-US" dirty="0" smtClean="0"/>
              <a:t>and Mr. MSR </a:t>
            </a:r>
            <a:r>
              <a:rPr lang="en-US" dirty="0"/>
              <a:t>Chari </a:t>
            </a:r>
            <a:endParaRPr lang="en-US" dirty="0" smtClean="0"/>
          </a:p>
          <a:p>
            <a:pPr lvl="1"/>
            <a:r>
              <a:rPr lang="en-US" dirty="0" smtClean="0"/>
              <a:t>Other current executives: Mr. D </a:t>
            </a:r>
            <a:r>
              <a:rPr lang="en-US" dirty="0" err="1" smtClean="0"/>
              <a:t>Arun</a:t>
            </a:r>
            <a:r>
              <a:rPr lang="en-US" dirty="0" smtClean="0"/>
              <a:t> </a:t>
            </a:r>
            <a:r>
              <a:rPr lang="en-US" dirty="0" err="1" smtClean="0"/>
              <a:t>Prakash</a:t>
            </a:r>
            <a:r>
              <a:rPr lang="en-US" dirty="0" smtClean="0"/>
              <a:t>, </a:t>
            </a:r>
            <a:r>
              <a:rPr lang="en-US" dirty="0"/>
              <a:t>Mr. K </a:t>
            </a:r>
            <a:r>
              <a:rPr lang="en-US" dirty="0" smtClean="0"/>
              <a:t>Suresh Chary, </a:t>
            </a:r>
            <a:r>
              <a:rPr lang="en-US" dirty="0"/>
              <a:t>Mr. KK </a:t>
            </a:r>
            <a:r>
              <a:rPr lang="en-US" dirty="0" err="1" smtClean="0"/>
              <a:t>Mahadevan</a:t>
            </a:r>
            <a:r>
              <a:rPr lang="en-US" dirty="0" smtClean="0"/>
              <a:t>, and </a:t>
            </a:r>
            <a:r>
              <a:rPr lang="en-US" dirty="0"/>
              <a:t>Mr. K </a:t>
            </a:r>
            <a:r>
              <a:rPr lang="en-US" dirty="0" err="1" smtClean="0"/>
              <a:t>JayaKKumar</a:t>
            </a:r>
            <a:endParaRPr lang="en-US" dirty="0" smtClean="0"/>
          </a:p>
          <a:p>
            <a:pPr marL="12700" indent="0">
              <a:buNone/>
            </a:pPr>
            <a:r>
              <a:rPr lang="en-US" dirty="0"/>
              <a:t>R</a:t>
            </a:r>
            <a:r>
              <a:rPr lang="en-US" dirty="0" smtClean="0"/>
              <a:t>egistered as a small scale industry with the Dept. of Industries: Govt. of AP and National Small Industries Corporation: Govt. of India.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79203" y="4151942"/>
            <a:ext cx="5618650" cy="1616805"/>
            <a:chOff x="3179203" y="4151942"/>
            <a:chExt cx="5618650" cy="1616805"/>
          </a:xfrm>
        </p:grpSpPr>
        <p:pic>
          <p:nvPicPr>
            <p:cNvPr id="8" name="Picture 7" descr="12.2-Logistics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50073" y="4151942"/>
              <a:ext cx="2747780" cy="1614321"/>
            </a:xfrm>
            <a:prstGeom prst="rect">
              <a:avLst/>
            </a:prstGeom>
          </p:spPr>
        </p:pic>
        <p:pic>
          <p:nvPicPr>
            <p:cNvPr id="9" name="Picture 8" descr="12.3-Logistics3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79203" y="4154426"/>
              <a:ext cx="2747780" cy="1614321"/>
            </a:xfrm>
            <a:prstGeom prst="rect">
              <a:avLst/>
            </a:prstGeom>
          </p:spPr>
        </p:pic>
      </p:grpSp>
      <p:pic>
        <p:nvPicPr>
          <p:cNvPr id="11" name="Picture 10" descr="11.3-Labour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207" y="4147418"/>
            <a:ext cx="2755480" cy="161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052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en-CA" sz="2400" dirty="0" smtClean="0"/>
              <a:t>First </a:t>
            </a:r>
            <a:r>
              <a:rPr lang="en-CA" sz="2400" dirty="0"/>
              <a:t>in India to manufacture closed loop twin power pack (2X335hp) 90 tonne hydrostatic locomotive</a:t>
            </a:r>
          </a:p>
          <a:p>
            <a:pPr lvl="1"/>
            <a:r>
              <a:rPr lang="en-CA" sz="2400" dirty="0"/>
              <a:t>First in India to manufacture diesel hydraulic air-conditioned rail bus in the private sector</a:t>
            </a:r>
          </a:p>
          <a:p>
            <a:pPr lvl="1"/>
            <a:r>
              <a:rPr lang="en-CA" sz="2400" dirty="0"/>
              <a:t>First in India to export MG track maintenance vehicle </a:t>
            </a:r>
          </a:p>
          <a:p>
            <a:pPr lvl="1"/>
            <a:r>
              <a:rPr lang="en-CA" sz="2400" dirty="0"/>
              <a:t>First in India to export track panel (18m long) laying equipment. </a:t>
            </a:r>
          </a:p>
          <a:p>
            <a:pPr lvl="1"/>
            <a:r>
              <a:rPr lang="en-CA" sz="2400" dirty="0"/>
              <a:t>First in India to manufacture hydraulic locomotive for in-motion wagon loading</a:t>
            </a:r>
          </a:p>
          <a:p>
            <a:pPr lvl="1"/>
            <a:r>
              <a:rPr lang="en-CA" sz="2400" dirty="0"/>
              <a:t>First in India to manufacture 350 tonne turntable</a:t>
            </a:r>
          </a:p>
          <a:p>
            <a:pPr lvl="1"/>
            <a:r>
              <a:rPr lang="en-CA" sz="2400" dirty="0"/>
              <a:t>BG track maintenance vehicle with RDSO approval </a:t>
            </a:r>
          </a:p>
          <a:p>
            <a:pPr lvl="1"/>
            <a:r>
              <a:rPr lang="en-CA" sz="2400" dirty="0"/>
              <a:t>Battery locomotive with MOSFET based motor controller </a:t>
            </a:r>
          </a:p>
          <a:p>
            <a:pPr lvl="1"/>
            <a:r>
              <a:rPr lang="en-CA" sz="2400" dirty="0"/>
              <a:t>40 tonne capacity rail borne transfer car with diesel hydrostatic drive </a:t>
            </a:r>
          </a:p>
          <a:p>
            <a:pPr lvl="1"/>
            <a:r>
              <a:rPr lang="en-CA" sz="2400" dirty="0"/>
              <a:t>350 tonne capacity diesel powered rail borne transfer wagon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5836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Processes and 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2700" indent="0">
              <a:buNone/>
            </a:pPr>
            <a:r>
              <a:rPr lang="en-US" dirty="0" smtClean="0"/>
              <a:t>The strengths of our team of engineers and designers:</a:t>
            </a:r>
          </a:p>
          <a:p>
            <a:pPr marL="692150" lvl="1" indent="-342900"/>
            <a:r>
              <a:rPr lang="en-US" dirty="0" smtClean="0"/>
              <a:t>Have developed </a:t>
            </a:r>
            <a:r>
              <a:rPr lang="en-US" dirty="0"/>
              <a:t>powerful in-house </a:t>
            </a:r>
            <a:r>
              <a:rPr lang="en-US" dirty="0" smtClean="0"/>
              <a:t>software </a:t>
            </a:r>
            <a:r>
              <a:rPr lang="en-US" dirty="0"/>
              <a:t>for the optimal design of many critical </a:t>
            </a:r>
            <a:r>
              <a:rPr lang="en-US" dirty="0" smtClean="0"/>
              <a:t>components</a:t>
            </a:r>
          </a:p>
          <a:p>
            <a:pPr marL="692150" lvl="1" indent="-342900"/>
            <a:r>
              <a:rPr lang="en-US" dirty="0" smtClean="0"/>
              <a:t>Built an in</a:t>
            </a:r>
            <a:r>
              <a:rPr lang="en-US" dirty="0"/>
              <a:t>-house drafting and modeling </a:t>
            </a:r>
            <a:r>
              <a:rPr lang="en-US" dirty="0" smtClean="0"/>
              <a:t>facilities</a:t>
            </a:r>
          </a:p>
          <a:p>
            <a:pPr marL="692150" lvl="1" indent="-342900"/>
            <a:r>
              <a:rPr lang="en-US" dirty="0" smtClean="0"/>
              <a:t>Meet national and international standard national and international standards set by ISO in Quality Management System</a:t>
            </a:r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07207" y="4154426"/>
            <a:ext cx="8490646" cy="1620096"/>
            <a:chOff x="307207" y="4154426"/>
            <a:chExt cx="8490646" cy="1620096"/>
          </a:xfrm>
        </p:grpSpPr>
        <p:pic>
          <p:nvPicPr>
            <p:cNvPr id="11" name="Picture 10" descr="12.1-Logistics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7207" y="4154426"/>
              <a:ext cx="2747780" cy="1614321"/>
            </a:xfrm>
            <a:prstGeom prst="rect">
              <a:avLst/>
            </a:prstGeom>
          </p:spPr>
        </p:pic>
        <p:pic>
          <p:nvPicPr>
            <p:cNvPr id="10" name="Picture 9" descr="11.2-Labourers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79203" y="4155748"/>
              <a:ext cx="2753231" cy="1617523"/>
            </a:xfrm>
            <a:prstGeom prst="rect">
              <a:avLst/>
            </a:prstGeom>
          </p:spPr>
        </p:pic>
        <p:pic>
          <p:nvPicPr>
            <p:cNvPr id="4" name="Picture 3" descr="P.3-800hp100tonn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042493" y="4155748"/>
              <a:ext cx="2755360" cy="16187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671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 and Tomorrow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indent="0">
              <a:buNone/>
            </a:pPr>
            <a:r>
              <a:rPr lang="en-US" b="1" dirty="0" smtClean="0"/>
              <a:t>Looking Forward…</a:t>
            </a:r>
          </a:p>
          <a:p>
            <a:pPr lvl="1"/>
            <a:r>
              <a:rPr lang="en-US" dirty="0" smtClean="0"/>
              <a:t>OEPL’s reach extends nationally and internationally (customers range across Asia and Africa)</a:t>
            </a:r>
          </a:p>
          <a:p>
            <a:pPr lvl="1"/>
            <a:r>
              <a:rPr lang="en-US" dirty="0"/>
              <a:t>Each of the four founders retain </a:t>
            </a:r>
            <a:r>
              <a:rPr lang="en-US" dirty="0" smtClean="0"/>
              <a:t>key executive </a:t>
            </a:r>
            <a:r>
              <a:rPr lang="en-US" dirty="0"/>
              <a:t>roles with </a:t>
            </a:r>
            <a:r>
              <a:rPr lang="en-US" dirty="0" smtClean="0"/>
              <a:t>OEPL, </a:t>
            </a:r>
            <a:r>
              <a:rPr lang="en-US" dirty="0"/>
              <a:t>leading new engineers and designers in developing the next generation of </a:t>
            </a:r>
            <a:r>
              <a:rPr lang="en-US" dirty="0" smtClean="0"/>
              <a:t>rail-based solutions</a:t>
            </a:r>
            <a:endParaRPr lang="en-US" dirty="0"/>
          </a:p>
          <a:p>
            <a:pPr lvl="1"/>
            <a:r>
              <a:rPr lang="en-US" dirty="0" smtClean="0"/>
              <a:t>Exemplary after-sales support is a prime focus</a:t>
            </a:r>
          </a:p>
          <a:p>
            <a:pPr lvl="1"/>
            <a:r>
              <a:rPr lang="en-US" dirty="0" smtClean="0"/>
              <a:t>Employing a ‘best of breed’ approach to operations, </a:t>
            </a:r>
            <a:r>
              <a:rPr lang="en-US" dirty="0"/>
              <a:t>s</a:t>
            </a:r>
            <a:r>
              <a:rPr lang="en-US" dirty="0" smtClean="0"/>
              <a:t>uppliers must meet stringent quality controls; suppliers originate primarily from India and Germany</a:t>
            </a:r>
          </a:p>
          <a:p>
            <a:pPr lvl="1"/>
            <a:r>
              <a:rPr lang="en-US" dirty="0" smtClean="0"/>
              <a:t>OEPL has added a second production facility to meet demand, meeting ISO quality standards and developed in-house design software to compliment industry standards</a:t>
            </a:r>
          </a:p>
          <a:p>
            <a:pPr lvl="1"/>
            <a:endParaRPr lang="en-US" dirty="0" smtClean="0"/>
          </a:p>
        </p:txBody>
      </p:sp>
      <p:pic>
        <p:nvPicPr>
          <p:cNvPr id="6" name="Picture 5" descr="OPE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7125" y="6103691"/>
            <a:ext cx="2569012" cy="68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513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1261</TotalTime>
  <Words>940</Words>
  <Application>Microsoft Macintosh PowerPoint</Application>
  <PresentationFormat>On-screen Show (4:3)</PresentationFormat>
  <Paragraphs>213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Breeze</vt:lpstr>
      <vt:lpstr>Slide 1</vt:lpstr>
      <vt:lpstr>Index</vt:lpstr>
      <vt:lpstr>Slide 3</vt:lpstr>
      <vt:lpstr>Introduction</vt:lpstr>
      <vt:lpstr>Vision and Mission</vt:lpstr>
      <vt:lpstr>History</vt:lpstr>
      <vt:lpstr>Achievements</vt:lpstr>
      <vt:lpstr>Processes and Operations</vt:lpstr>
      <vt:lpstr>Today and Tomorrow</vt:lpstr>
      <vt:lpstr>Slide 10</vt:lpstr>
      <vt:lpstr>Industries Served</vt:lpstr>
      <vt:lpstr>Sample Customers</vt:lpstr>
      <vt:lpstr>Sample Customers</vt:lpstr>
      <vt:lpstr>Sample Customers</vt:lpstr>
      <vt:lpstr>Slide 15</vt:lpstr>
      <vt:lpstr>Shunting Locomotives</vt:lpstr>
      <vt:lpstr>Battery Locomotives</vt:lpstr>
      <vt:lpstr>Transfer Cars</vt:lpstr>
      <vt:lpstr>Special Purpose Railway Wagons</vt:lpstr>
      <vt:lpstr>Wagon/Locomotive Traversors</vt:lpstr>
      <vt:lpstr>High Speed Track Inspection Cars</vt:lpstr>
      <vt:lpstr>Amusement Park Joy Trains</vt:lpstr>
      <vt:lpstr>Railbuses</vt:lpstr>
      <vt:lpstr>Custom Built Equipment</vt:lpstr>
      <vt:lpstr>Slide 25</vt:lpstr>
      <vt:lpstr>Contact Us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Nowak</dc:creator>
  <cp:lastModifiedBy>sunil</cp:lastModifiedBy>
  <cp:revision>88</cp:revision>
  <cp:lastPrinted>2014-09-24T10:25:33Z</cp:lastPrinted>
  <dcterms:created xsi:type="dcterms:W3CDTF">2014-09-12T11:50:13Z</dcterms:created>
  <dcterms:modified xsi:type="dcterms:W3CDTF">2014-10-31T05:21:55Z</dcterms:modified>
</cp:coreProperties>
</file>